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19"/>
  </p:notesMasterIdLst>
  <p:handoutMasterIdLst>
    <p:handoutMasterId r:id="rId20"/>
  </p:handoutMasterIdLst>
  <p:sldIdLst>
    <p:sldId id="318" r:id="rId2"/>
    <p:sldId id="319" r:id="rId3"/>
    <p:sldId id="320" r:id="rId4"/>
    <p:sldId id="321" r:id="rId5"/>
    <p:sldId id="322" r:id="rId6"/>
    <p:sldId id="323" r:id="rId7"/>
    <p:sldId id="324" r:id="rId8"/>
    <p:sldId id="325" r:id="rId9"/>
    <p:sldId id="326" r:id="rId10"/>
    <p:sldId id="327" r:id="rId11"/>
    <p:sldId id="328" r:id="rId12"/>
    <p:sldId id="329" r:id="rId13"/>
    <p:sldId id="330" r:id="rId14"/>
    <p:sldId id="331" r:id="rId15"/>
    <p:sldId id="332" r:id="rId16"/>
    <p:sldId id="333" r:id="rId17"/>
    <p:sldId id="334"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F9933"/>
    <a:srgbClr val="FF9900"/>
    <a:srgbClr val="FF33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679" autoAdjust="0"/>
  </p:normalViewPr>
  <p:slideViewPr>
    <p:cSldViewPr>
      <p:cViewPr>
        <p:scale>
          <a:sx n="70" d="100"/>
          <a:sy n="70" d="100"/>
        </p:scale>
        <p:origin x="-1488" y="-216"/>
      </p:cViewPr>
      <p:guideLst>
        <p:guide orient="horz" pos="2160"/>
        <p:guide pos="2880"/>
      </p:guideLst>
    </p:cSldViewPr>
  </p:slideViewPr>
  <p:notesTextViewPr>
    <p:cViewPr>
      <p:scale>
        <a:sx n="3" d="2"/>
        <a:sy n="3" d="2"/>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D664D82-B100-41B6-8FCD-59200CFF6721}" type="datetimeFigureOut">
              <a:rPr lang="en-US" smtClean="0"/>
              <a:t>3/16/2016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4A11CA0-628F-4C12-A922-85D0ADE4C2F6}" type="slidenum">
              <a:rPr lang="en-US" smtClean="0"/>
              <a:t>‹#›</a:t>
            </a:fld>
            <a:endParaRPr lang="en-US"/>
          </a:p>
        </p:txBody>
      </p:sp>
    </p:spTree>
    <p:extLst>
      <p:ext uri="{BB962C8B-B14F-4D97-AF65-F5344CB8AC3E}">
        <p14:creationId xmlns:p14="http://schemas.microsoft.com/office/powerpoint/2010/main" val="472150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581A22C-C342-4840-9C1D-43776D7BFCD3}" type="datetimeFigureOut">
              <a:rPr lang="en-US" smtClean="0"/>
              <a:t>3/16/2016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7628F3A-8070-4DAF-96AB-A05FAB86D35E}" type="slidenum">
              <a:rPr lang="en-US" smtClean="0"/>
              <a:t>‹#›</a:t>
            </a:fld>
            <a:endParaRPr lang="en-US"/>
          </a:p>
        </p:txBody>
      </p:sp>
    </p:spTree>
    <p:extLst>
      <p:ext uri="{BB962C8B-B14F-4D97-AF65-F5344CB8AC3E}">
        <p14:creationId xmlns:p14="http://schemas.microsoft.com/office/powerpoint/2010/main" val="4052024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628F3A-8070-4DAF-96AB-A05FAB86D35E}" type="slidenum">
              <a:rPr lang="en-US" smtClean="0"/>
              <a:t>1</a:t>
            </a:fld>
            <a:endParaRPr lang="en-US"/>
          </a:p>
        </p:txBody>
      </p:sp>
    </p:spTree>
    <p:extLst>
      <p:ext uri="{BB962C8B-B14F-4D97-AF65-F5344CB8AC3E}">
        <p14:creationId xmlns:p14="http://schemas.microsoft.com/office/powerpoint/2010/main" val="3379251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Uses a fisted grip or palmar grasp to reach, manipulate or hold items (palmar grasp), with whole arm movement.</a:t>
            </a: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12</a:t>
            </a:fld>
            <a:endParaRPr lang="en-US"/>
          </a:p>
        </p:txBody>
      </p:sp>
    </p:spTree>
    <p:extLst>
      <p:ext uri="{BB962C8B-B14F-4D97-AF65-F5344CB8AC3E}">
        <p14:creationId xmlns:p14="http://schemas.microsoft.com/office/powerpoint/2010/main" val="2282403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 Uses refined wrist and finger movement, beginning to transfer control of movement from the shoulder to the elbow. </a:t>
            </a: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13</a:t>
            </a:fld>
            <a:endParaRPr lang="en-US"/>
          </a:p>
        </p:txBody>
      </p:sp>
    </p:spTree>
    <p:extLst>
      <p:ext uri="{BB962C8B-B14F-4D97-AF65-F5344CB8AC3E}">
        <p14:creationId xmlns:p14="http://schemas.microsoft.com/office/powerpoint/2010/main" val="2282403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 Uses established dominant hand. </a:t>
            </a: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14</a:t>
            </a:fld>
            <a:endParaRPr lang="en-US"/>
          </a:p>
        </p:txBody>
      </p:sp>
    </p:spTree>
    <p:extLst>
      <p:ext uri="{BB962C8B-B14F-4D97-AF65-F5344CB8AC3E}">
        <p14:creationId xmlns:p14="http://schemas.microsoft.com/office/powerpoint/2010/main" val="22824039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en-US" dirty="0" smtClean="0"/>
              <a:t>B. Uses thumb and fingers to manipulate objects (pincer grip) whole arm movement with increased stability from the shoulder. </a:t>
            </a: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15</a:t>
            </a:fld>
            <a:endParaRPr lang="en-US"/>
          </a:p>
        </p:txBody>
      </p:sp>
    </p:spTree>
    <p:extLst>
      <p:ext uri="{BB962C8B-B14F-4D97-AF65-F5344CB8AC3E}">
        <p14:creationId xmlns:p14="http://schemas.microsoft.com/office/powerpoint/2010/main" val="2282403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en-US" sz="1200" dirty="0" smtClean="0"/>
              <a:t>C. Uses refined wrist and finger movement, beginning to transfer control of movement from the shoulder to the elbow.  </a:t>
            </a:r>
            <a:endParaRPr lang="en-US" sz="1200" dirty="0"/>
          </a:p>
        </p:txBody>
      </p:sp>
      <p:sp>
        <p:nvSpPr>
          <p:cNvPr id="4" name="Slide Number Placeholder 3"/>
          <p:cNvSpPr>
            <a:spLocks noGrp="1"/>
          </p:cNvSpPr>
          <p:nvPr>
            <p:ph type="sldNum" sz="quarter" idx="10"/>
          </p:nvPr>
        </p:nvSpPr>
        <p:spPr/>
        <p:txBody>
          <a:bodyPr/>
          <a:lstStyle/>
          <a:p>
            <a:fld id="{D7628F3A-8070-4DAF-96AB-A05FAB86D35E}" type="slidenum">
              <a:rPr lang="en-US" smtClean="0"/>
              <a:t>16</a:t>
            </a:fld>
            <a:endParaRPr lang="en-US"/>
          </a:p>
        </p:txBody>
      </p:sp>
    </p:spTree>
    <p:extLst>
      <p:ext uri="{BB962C8B-B14F-4D97-AF65-F5344CB8AC3E}">
        <p14:creationId xmlns:p14="http://schemas.microsoft.com/office/powerpoint/2010/main" val="2282403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en-US" sz="1200" dirty="0" smtClean="0"/>
              <a:t>B. Uses established dominant hand.</a:t>
            </a:r>
            <a:endParaRPr lang="en-US" sz="1200" dirty="0"/>
          </a:p>
        </p:txBody>
      </p:sp>
      <p:sp>
        <p:nvSpPr>
          <p:cNvPr id="4" name="Slide Number Placeholder 3"/>
          <p:cNvSpPr>
            <a:spLocks noGrp="1"/>
          </p:cNvSpPr>
          <p:nvPr>
            <p:ph type="sldNum" sz="quarter" idx="10"/>
          </p:nvPr>
        </p:nvSpPr>
        <p:spPr/>
        <p:txBody>
          <a:bodyPr/>
          <a:lstStyle/>
          <a:p>
            <a:fld id="{D7628F3A-8070-4DAF-96AB-A05FAB86D35E}" type="slidenum">
              <a:rPr lang="en-US" smtClean="0"/>
              <a:t>17</a:t>
            </a:fld>
            <a:endParaRPr lang="en-US"/>
          </a:p>
        </p:txBody>
      </p:sp>
    </p:spTree>
    <p:extLst>
      <p:ext uri="{BB962C8B-B14F-4D97-AF65-F5344CB8AC3E}">
        <p14:creationId xmlns:p14="http://schemas.microsoft.com/office/powerpoint/2010/main" val="2282403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0B56B40-10D1-4747-AA86-1839695772B8}"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248030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A3C8650-00DD-4E91-8A94-F9246EDC2403}"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2419681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DD87F4B-F5B2-4A8F-9087-C25FF9E734B6}"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089919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7975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516557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19151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5822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786281"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377766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290428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740315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defTabSz="912813">
                <a:defRPr sz="2400">
                  <a:solidFill>
                    <a:schemeClr val="tx1"/>
                  </a:solidFill>
                  <a:latin typeface="Arial" pitchFamily="34" charset="0"/>
                  <a:ea typeface="ＭＳ Ｐゴシック" pitchFamily="34" charset="-128"/>
                </a:defRPr>
              </a:lvl1pPr>
              <a:lvl2pPr marL="742950" indent="-285750" defTabSz="912813">
                <a:defRPr sz="2400">
                  <a:solidFill>
                    <a:schemeClr val="tx1"/>
                  </a:solidFill>
                  <a:latin typeface="Arial" pitchFamily="34" charset="0"/>
                  <a:ea typeface="ＭＳ Ｐゴシック" pitchFamily="34" charset="-128"/>
                </a:defRPr>
              </a:lvl2pPr>
              <a:lvl3pPr marL="1143000" indent="-228600" defTabSz="912813">
                <a:defRPr sz="2400">
                  <a:solidFill>
                    <a:schemeClr val="tx1"/>
                  </a:solidFill>
                  <a:latin typeface="Arial" pitchFamily="34" charset="0"/>
                  <a:ea typeface="ＭＳ Ｐゴシック" pitchFamily="34" charset="-128"/>
                </a:defRPr>
              </a:lvl3pPr>
              <a:lvl4pPr marL="1600200" indent="-228600" defTabSz="912813">
                <a:defRPr sz="2400">
                  <a:solidFill>
                    <a:schemeClr val="tx1"/>
                  </a:solidFill>
                  <a:latin typeface="Arial" pitchFamily="34" charset="0"/>
                  <a:ea typeface="ＭＳ Ｐゴシック" pitchFamily="34" charset="-128"/>
                </a:defRPr>
              </a:lvl4pPr>
              <a:lvl5pPr marL="2057400" indent="-228600" defTabSz="912813">
                <a:defRPr sz="2400">
                  <a:solidFill>
                    <a:schemeClr val="tx1"/>
                  </a:solidFill>
                  <a:latin typeface="Arial" pitchFamily="34" charset="0"/>
                  <a:ea typeface="ＭＳ Ｐゴシック" pitchFamily="34" charset="-128"/>
                </a:defRPr>
              </a:lvl5pPr>
              <a:lvl6pPr marL="25146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67204407"/>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D764566-AE95-46F7-8BBE-F9BDDA38FBA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9960989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7864826"/>
      </p:ext>
    </p:extLst>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4078285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00770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5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785380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3877267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7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34529658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953648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4305791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9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7334065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573757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8F172AD-3661-4377-AC3C-C66865DB4C1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441257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216231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825170789"/>
      </p:ext>
    </p:extLst>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59374244"/>
      </p:ext>
    </p:extLst>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prstClr val="black"/>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950543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60169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00ACFA7-8D24-4EB9-B093-528414CDA59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182609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s-E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B5ECD6F6-99DA-40F3-A890-F6B8307E8BB9}"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4107230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s-E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F3ED3570-2872-4117-ABDE-38A7C731ADA9}"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505240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s-E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5BB5F78-3952-4277-9527-44731B37AE7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905793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C6E09D1-6CEA-4D3D-8807-F123BA39D55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79076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7F71168-1FB3-4737-9245-202EEBFB1F7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961119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s-E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s-E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735B215-2B38-4A9E-A9D5-8320E5413448}" type="slidenum">
              <a:rPr lang="es-ES" smtClean="0">
                <a:solidFill>
                  <a:srgbClr val="000000"/>
                </a:solidFill>
              </a:rPr>
              <a:pPr fontAlgn="base">
                <a:spcBef>
                  <a:spcPct val="0"/>
                </a:spcBef>
                <a:spcAft>
                  <a:spcPct val="0"/>
                </a:spcAft>
              </a:pPr>
              <a:t>‹#›</a:t>
            </a:fld>
            <a:endParaRPr lang="es-ES" smtClean="0">
              <a:solidFill>
                <a:srgbClr val="000000"/>
              </a:solidFill>
            </a:endParaRPr>
          </a:p>
        </p:txBody>
      </p:sp>
    </p:spTree>
    <p:extLst>
      <p:ext uri="{BB962C8B-B14F-4D97-AF65-F5344CB8AC3E}">
        <p14:creationId xmlns:p14="http://schemas.microsoft.com/office/powerpoint/2010/main" val="1005655981"/>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660" r:id="rId12"/>
    <p:sldLayoutId id="2147483661" r:id="rId13"/>
    <p:sldLayoutId id="2147483705" r:id="rId14"/>
    <p:sldLayoutId id="2147483706"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98" name="Rectangle 150"/>
          <p:cNvSpPr>
            <a:spLocks noGrp="1" noChangeArrowheads="1"/>
          </p:cNvSpPr>
          <p:nvPr>
            <p:ph type="ctrTitle"/>
          </p:nvPr>
        </p:nvSpPr>
        <p:spPr>
          <a:xfrm>
            <a:off x="0" y="4419600"/>
            <a:ext cx="9144000" cy="2133600"/>
          </a:xfrm>
        </p:spPr>
        <p:txBody>
          <a:bodyPr/>
          <a:lstStyle/>
          <a:p>
            <a:r>
              <a:rPr lang="es-UY" b="1" dirty="0" smtClean="0">
                <a:solidFill>
                  <a:schemeClr val="accent1">
                    <a:lumMod val="50000"/>
                  </a:schemeClr>
                </a:solidFill>
              </a:rPr>
              <a:t>Kindergarten Entry Assessment</a:t>
            </a:r>
            <a:endParaRPr lang="es-ES" b="1" dirty="0">
              <a:solidFill>
                <a:schemeClr val="accent1">
                  <a:lumMod val="50000"/>
                </a:schemeClr>
              </a:solidFill>
            </a:endParaRPr>
          </a:p>
        </p:txBody>
      </p:sp>
      <p:sp>
        <p:nvSpPr>
          <p:cNvPr id="3" name="Rectangle 150"/>
          <p:cNvSpPr txBox="1">
            <a:spLocks noChangeArrowheads="1"/>
          </p:cNvSpPr>
          <p:nvPr/>
        </p:nvSpPr>
        <p:spPr bwMode="auto">
          <a:xfrm>
            <a:off x="304800" y="5638800"/>
            <a:ext cx="8305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s-UY" sz="4000" b="1" dirty="0" err="1" smtClean="0">
                <a:solidFill>
                  <a:schemeClr val="accent1">
                    <a:lumMod val="50000"/>
                  </a:schemeClr>
                </a:solidFill>
              </a:rPr>
              <a:t>Grip</a:t>
            </a:r>
            <a:r>
              <a:rPr lang="es-UY" sz="4000" b="1" dirty="0" smtClean="0">
                <a:solidFill>
                  <a:schemeClr val="accent1">
                    <a:lumMod val="50000"/>
                  </a:schemeClr>
                </a:solidFill>
              </a:rPr>
              <a:t> and </a:t>
            </a:r>
            <a:r>
              <a:rPr lang="es-UY" sz="4000" b="1" dirty="0" err="1" smtClean="0">
                <a:solidFill>
                  <a:schemeClr val="accent1">
                    <a:lumMod val="50000"/>
                  </a:schemeClr>
                </a:solidFill>
              </a:rPr>
              <a:t>Manipulation</a:t>
            </a:r>
            <a:r>
              <a:rPr lang="es-UY" sz="4000" b="1" dirty="0" smtClean="0">
                <a:solidFill>
                  <a:schemeClr val="accent1">
                    <a:lumMod val="50000"/>
                  </a:schemeClr>
                </a:solidFill>
              </a:rPr>
              <a:t> </a:t>
            </a:r>
            <a:r>
              <a:rPr lang="es-UY" sz="4000" b="1" dirty="0" err="1" smtClean="0">
                <a:solidFill>
                  <a:schemeClr val="accent1">
                    <a:lumMod val="50000"/>
                  </a:schemeClr>
                </a:solidFill>
              </a:rPr>
              <a:t>Situations</a:t>
            </a:r>
            <a:endParaRPr lang="es-ES" sz="4000" b="1" dirty="0">
              <a:solidFill>
                <a:schemeClr val="accent1">
                  <a:lumMod val="50000"/>
                </a:schemeClr>
              </a:solidFill>
            </a:endParaRPr>
          </a:p>
        </p:txBody>
      </p:sp>
    </p:spTree>
    <p:extLst>
      <p:ext uri="{BB962C8B-B14F-4D97-AF65-F5344CB8AC3E}">
        <p14:creationId xmlns:p14="http://schemas.microsoft.com/office/powerpoint/2010/main" val="3825973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z="5400" b="1" dirty="0" smtClean="0">
                <a:solidFill>
                  <a:srgbClr val="00B0F0"/>
                </a:solidFill>
              </a:rPr>
              <a:t>Skill E</a:t>
            </a:r>
            <a:endParaRPr lang="en-US" sz="5400" b="1" dirty="0">
              <a:solidFill>
                <a:srgbClr val="00B0F0"/>
              </a:solidFill>
            </a:endParaRPr>
          </a:p>
        </p:txBody>
      </p:sp>
      <p:sp>
        <p:nvSpPr>
          <p:cNvPr id="3" name="Content Placeholder 2"/>
          <p:cNvSpPr>
            <a:spLocks noGrp="1"/>
          </p:cNvSpPr>
          <p:nvPr>
            <p:ph idx="1"/>
          </p:nvPr>
        </p:nvSpPr>
        <p:spPr>
          <a:xfrm>
            <a:off x="457200" y="1371600"/>
            <a:ext cx="8229600" cy="4754563"/>
          </a:xfrm>
        </p:spPr>
        <p:txBody>
          <a:bodyPr/>
          <a:lstStyle/>
          <a:p>
            <a:pPr marL="0" indent="0" algn="ctr">
              <a:buNone/>
            </a:pPr>
            <a:r>
              <a:rPr lang="en-US" sz="3600" dirty="0"/>
              <a:t>Hand movements are primarily controlled by actions from the wrist and fingers.</a:t>
            </a:r>
          </a:p>
        </p:txBody>
      </p:sp>
    </p:spTree>
    <p:extLst>
      <p:ext uri="{BB962C8B-B14F-4D97-AF65-F5344CB8AC3E}">
        <p14:creationId xmlns:p14="http://schemas.microsoft.com/office/powerpoint/2010/main" val="3084078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800" b="1" dirty="0" smtClean="0">
                <a:solidFill>
                  <a:srgbClr val="00B0F0"/>
                </a:solidFill>
              </a:rPr>
              <a:t>Performance Descriptors E</a:t>
            </a:r>
            <a:endParaRPr lang="en-US" sz="4800" b="1" dirty="0">
              <a:solidFill>
                <a:srgbClr val="00B0F0"/>
              </a:solidFill>
            </a:endParaRPr>
          </a:p>
        </p:txBody>
      </p:sp>
      <p:sp>
        <p:nvSpPr>
          <p:cNvPr id="3" name="Content Placeholder 2"/>
          <p:cNvSpPr>
            <a:spLocks noGrp="1"/>
          </p:cNvSpPr>
          <p:nvPr>
            <p:ph idx="1"/>
          </p:nvPr>
        </p:nvSpPr>
        <p:spPr>
          <a:xfrm>
            <a:off x="152400" y="1066800"/>
            <a:ext cx="8839200" cy="5059363"/>
          </a:xfrm>
        </p:spPr>
        <p:txBody>
          <a:bodyPr/>
          <a:lstStyle/>
          <a:p>
            <a:pPr marL="177800" indent="-177800">
              <a:spcBef>
                <a:spcPts val="0"/>
              </a:spcBef>
            </a:pPr>
            <a:r>
              <a:rPr lang="en-US" sz="2300" dirty="0"/>
              <a:t>Alejandro uses different tools (including scissors) to complete increasingly complex fine motor tasks (such as buttoning, zipping, snapping, cutting, drawing) with precision and efficiency (investing minimal time and effort) in a variety of settings. </a:t>
            </a:r>
            <a:endParaRPr lang="en-US" sz="2300" dirty="0" smtClean="0"/>
          </a:p>
          <a:p>
            <a:pPr marL="177800" indent="-177800">
              <a:spcBef>
                <a:spcPts val="0"/>
              </a:spcBef>
            </a:pPr>
            <a:r>
              <a:rPr lang="en-US" sz="2300" dirty="0" smtClean="0"/>
              <a:t>Brandon </a:t>
            </a:r>
            <a:r>
              <a:rPr lang="en-US" sz="2300" dirty="0"/>
              <a:t>exhibits control when following intricate cutting patterns and cutting different types of materials (card stock, yarn, textiles). </a:t>
            </a:r>
            <a:endParaRPr lang="en-US" sz="2300" dirty="0" smtClean="0"/>
          </a:p>
          <a:p>
            <a:pPr marL="177800" indent="-177800">
              <a:spcBef>
                <a:spcPts val="0"/>
              </a:spcBef>
            </a:pPr>
            <a:r>
              <a:rPr lang="en-US" sz="2300" dirty="0" smtClean="0"/>
              <a:t>Sofia </a:t>
            </a:r>
            <a:r>
              <a:rPr lang="en-US" sz="2300" dirty="0"/>
              <a:t>controls the computer mouse or track pad efficiently and with little effort. </a:t>
            </a:r>
            <a:endParaRPr lang="en-US" sz="2300" dirty="0" smtClean="0"/>
          </a:p>
          <a:p>
            <a:pPr marL="177800" indent="-177800">
              <a:spcBef>
                <a:spcPts val="0"/>
              </a:spcBef>
            </a:pPr>
            <a:r>
              <a:rPr lang="en-US" sz="2300" dirty="0" smtClean="0"/>
              <a:t>Juliana </a:t>
            </a:r>
            <a:r>
              <a:rPr lang="en-US" sz="2300" dirty="0"/>
              <a:t>manipulates the small electronic motor control box on the arm of her wheelchair when maneuvering through different pathways in the classroom and within the school building.</a:t>
            </a:r>
          </a:p>
        </p:txBody>
      </p:sp>
    </p:spTree>
    <p:extLst>
      <p:ext uri="{BB962C8B-B14F-4D97-AF65-F5344CB8AC3E}">
        <p14:creationId xmlns:p14="http://schemas.microsoft.com/office/powerpoint/2010/main" val="33397539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solidFill>
                  <a:srgbClr val="00B0F0"/>
                </a:solidFill>
              </a:rPr>
              <a:t>Situation 1</a:t>
            </a:r>
            <a:endParaRPr lang="en-US" sz="5400" b="1" dirty="0">
              <a:solidFill>
                <a:srgbClr val="00B0F0"/>
              </a:solidFill>
            </a:endParaRPr>
          </a:p>
        </p:txBody>
      </p:sp>
      <p:sp>
        <p:nvSpPr>
          <p:cNvPr id="3" name="Content Placeholder 2"/>
          <p:cNvSpPr>
            <a:spLocks noGrp="1"/>
          </p:cNvSpPr>
          <p:nvPr>
            <p:ph idx="1"/>
          </p:nvPr>
        </p:nvSpPr>
        <p:spPr>
          <a:xfrm>
            <a:off x="457200" y="1371600"/>
            <a:ext cx="8229600" cy="4754563"/>
          </a:xfrm>
        </p:spPr>
        <p:txBody>
          <a:bodyPr/>
          <a:lstStyle/>
          <a:p>
            <a:pPr marL="0" indent="0" algn="ctr">
              <a:buNone/>
            </a:pPr>
            <a:r>
              <a:rPr lang="en-US" dirty="0" smtClean="0"/>
              <a:t>As Megan writes her name on her collage, she uses a fisted grip on the pencil.  The teacher probes, “How else can you hold your pencil?”  Megan attempts the pincer grip, but after writing one letter, she returns to the fisted grip with whole arm movement.</a:t>
            </a:r>
            <a:endParaRPr lang="en-US" dirty="0"/>
          </a:p>
        </p:txBody>
      </p:sp>
    </p:spTree>
    <p:extLst>
      <p:ext uri="{BB962C8B-B14F-4D97-AF65-F5344CB8AC3E}">
        <p14:creationId xmlns:p14="http://schemas.microsoft.com/office/powerpoint/2010/main" val="2549487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5400" b="1" dirty="0" smtClean="0">
                <a:solidFill>
                  <a:srgbClr val="7030A0"/>
                </a:solidFill>
              </a:rPr>
              <a:t>Situation 2</a:t>
            </a:r>
            <a:endParaRPr lang="en-US" sz="5400" b="1" dirty="0">
              <a:solidFill>
                <a:srgbClr val="7030A0"/>
              </a:solidFill>
            </a:endParaRPr>
          </a:p>
        </p:txBody>
      </p:sp>
      <p:sp>
        <p:nvSpPr>
          <p:cNvPr id="3" name="Content Placeholder 2"/>
          <p:cNvSpPr>
            <a:spLocks noGrp="1"/>
          </p:cNvSpPr>
          <p:nvPr>
            <p:ph idx="1"/>
          </p:nvPr>
        </p:nvSpPr>
        <p:spPr>
          <a:xfrm>
            <a:off x="228600" y="1143000"/>
            <a:ext cx="8610600" cy="4983163"/>
          </a:xfrm>
        </p:spPr>
        <p:txBody>
          <a:bodyPr/>
          <a:lstStyle/>
          <a:p>
            <a:pPr marL="0" indent="0" algn="ctr">
              <a:buNone/>
            </a:pPr>
            <a:r>
              <a:rPr lang="en-US" dirty="0" smtClean="0"/>
              <a:t>As Leah cuts pictures for a collage, the </a:t>
            </a:r>
            <a:r>
              <a:rPr lang="en-US" dirty="0"/>
              <a:t>teacher probes, “How else could you hold the scissors when you’re cutting?” </a:t>
            </a:r>
            <a:r>
              <a:rPr lang="en-US" dirty="0" smtClean="0"/>
              <a:t>Leah </a:t>
            </a:r>
            <a:r>
              <a:rPr lang="en-US" dirty="0"/>
              <a:t>transitions to a scissors grip using the thumb and fingers to manipulate the scissors. She continues to use this grip for the entire duration she works on the collage, with greater control and stabilization from the wrist through the fingers.</a:t>
            </a:r>
          </a:p>
        </p:txBody>
      </p:sp>
    </p:spTree>
    <p:extLst>
      <p:ext uri="{BB962C8B-B14F-4D97-AF65-F5344CB8AC3E}">
        <p14:creationId xmlns:p14="http://schemas.microsoft.com/office/powerpoint/2010/main" val="10280979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5400" b="1" dirty="0" smtClean="0">
                <a:solidFill>
                  <a:srgbClr val="92D050"/>
                </a:solidFill>
              </a:rPr>
              <a:t>Situation 3</a:t>
            </a:r>
            <a:endParaRPr lang="en-US" sz="5400" b="1" dirty="0">
              <a:solidFill>
                <a:srgbClr val="92D050"/>
              </a:solidFill>
            </a:endParaRPr>
          </a:p>
        </p:txBody>
      </p:sp>
      <p:sp>
        <p:nvSpPr>
          <p:cNvPr id="3" name="Content Placeholder 2"/>
          <p:cNvSpPr>
            <a:spLocks noGrp="1"/>
          </p:cNvSpPr>
          <p:nvPr>
            <p:ph idx="1"/>
          </p:nvPr>
        </p:nvSpPr>
        <p:spPr>
          <a:xfrm>
            <a:off x="228600" y="1143000"/>
            <a:ext cx="8610600" cy="4983163"/>
          </a:xfrm>
        </p:spPr>
        <p:txBody>
          <a:bodyPr/>
          <a:lstStyle/>
          <a:p>
            <a:pPr marL="0" indent="0" algn="ctr">
              <a:buNone/>
            </a:pPr>
            <a:r>
              <a:rPr lang="en-US" dirty="0"/>
              <a:t>When </a:t>
            </a:r>
            <a:r>
              <a:rPr lang="en-US" dirty="0" smtClean="0"/>
              <a:t>creating a collage, Owen </a:t>
            </a:r>
            <a:r>
              <a:rPr lang="en-US" dirty="0"/>
              <a:t>uses </a:t>
            </a:r>
            <a:r>
              <a:rPr lang="en-US" dirty="0" smtClean="0"/>
              <a:t>his </a:t>
            </a:r>
            <a:r>
              <a:rPr lang="en-US" dirty="0"/>
              <a:t>right hand to hold </a:t>
            </a:r>
            <a:r>
              <a:rPr lang="en-US" dirty="0" smtClean="0"/>
              <a:t>his </a:t>
            </a:r>
            <a:r>
              <a:rPr lang="en-US" dirty="0"/>
              <a:t>scissors, reach for a crayon, and hold </a:t>
            </a:r>
            <a:r>
              <a:rPr lang="en-US" dirty="0" smtClean="0"/>
              <a:t>his </a:t>
            </a:r>
            <a:r>
              <a:rPr lang="en-US" dirty="0"/>
              <a:t>pencil. </a:t>
            </a:r>
            <a:r>
              <a:rPr lang="en-US" dirty="0" smtClean="0"/>
              <a:t>Owen </a:t>
            </a:r>
            <a:r>
              <a:rPr lang="en-US" dirty="0"/>
              <a:t>uses whole right arm movement when using the scissors. The teacher observes as </a:t>
            </a:r>
            <a:r>
              <a:rPr lang="en-US" dirty="0" smtClean="0"/>
              <a:t>Owen </a:t>
            </a:r>
            <a:r>
              <a:rPr lang="en-US" dirty="0"/>
              <a:t>twists and turns </a:t>
            </a:r>
            <a:r>
              <a:rPr lang="en-US" dirty="0" smtClean="0"/>
              <a:t>his </a:t>
            </a:r>
            <a:r>
              <a:rPr lang="en-US" dirty="0"/>
              <a:t>right arm to position the scissors for cutting rather than using </a:t>
            </a:r>
            <a:r>
              <a:rPr lang="en-US" dirty="0" smtClean="0"/>
              <a:t>his </a:t>
            </a:r>
            <a:r>
              <a:rPr lang="en-US" dirty="0"/>
              <a:t>left hand to move the paper.</a:t>
            </a:r>
          </a:p>
        </p:txBody>
      </p:sp>
    </p:spTree>
    <p:extLst>
      <p:ext uri="{BB962C8B-B14F-4D97-AF65-F5344CB8AC3E}">
        <p14:creationId xmlns:p14="http://schemas.microsoft.com/office/powerpoint/2010/main" val="41794053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5400" b="1" dirty="0" smtClean="0">
                <a:solidFill>
                  <a:srgbClr val="FF3399"/>
                </a:solidFill>
              </a:rPr>
              <a:t>Situation 4</a:t>
            </a:r>
            <a:endParaRPr lang="en-US" sz="5400" b="1" dirty="0">
              <a:solidFill>
                <a:srgbClr val="FF3399"/>
              </a:solidFill>
            </a:endParaRPr>
          </a:p>
        </p:txBody>
      </p:sp>
      <p:sp>
        <p:nvSpPr>
          <p:cNvPr id="3" name="Content Placeholder 2"/>
          <p:cNvSpPr>
            <a:spLocks noGrp="1"/>
          </p:cNvSpPr>
          <p:nvPr>
            <p:ph idx="1"/>
          </p:nvPr>
        </p:nvSpPr>
        <p:spPr>
          <a:xfrm>
            <a:off x="304800" y="1143000"/>
            <a:ext cx="8534400" cy="4983163"/>
          </a:xfrm>
        </p:spPr>
        <p:txBody>
          <a:bodyPr/>
          <a:lstStyle/>
          <a:p>
            <a:pPr marL="0" indent="0" algn="ctr">
              <a:buNone/>
            </a:pPr>
            <a:r>
              <a:rPr lang="en-US" sz="2800" dirty="0"/>
              <a:t>The teacher reads a book aloud about friends and engages children in a discussion about why the characters were friends, how they became friends, and how they settled arguments. The teacher listens to children’s ideas about what they think makes a good </a:t>
            </a:r>
            <a:r>
              <a:rPr lang="en-US" sz="2800" dirty="0" smtClean="0"/>
              <a:t>friend and asks them to write about how to be a </a:t>
            </a:r>
            <a:r>
              <a:rPr lang="en-US" sz="2800" dirty="0"/>
              <a:t>good friend. </a:t>
            </a:r>
            <a:r>
              <a:rPr lang="en-US" sz="2800" dirty="0" smtClean="0"/>
              <a:t> As Michael writes, he </a:t>
            </a:r>
            <a:r>
              <a:rPr lang="en-US" sz="2800" dirty="0"/>
              <a:t>holds a pencil with a tripod grip and uses whole arm movement. </a:t>
            </a:r>
          </a:p>
        </p:txBody>
      </p:sp>
    </p:spTree>
    <p:extLst>
      <p:ext uri="{BB962C8B-B14F-4D97-AF65-F5344CB8AC3E}">
        <p14:creationId xmlns:p14="http://schemas.microsoft.com/office/powerpoint/2010/main" val="25322667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5400" b="1" dirty="0" smtClean="0">
                <a:solidFill>
                  <a:srgbClr val="0070C0"/>
                </a:solidFill>
              </a:rPr>
              <a:t>Situation 5</a:t>
            </a:r>
            <a:endParaRPr lang="en-US" sz="5400" b="1" dirty="0">
              <a:solidFill>
                <a:srgbClr val="0070C0"/>
              </a:solidFill>
            </a:endParaRPr>
          </a:p>
        </p:txBody>
      </p:sp>
      <p:sp>
        <p:nvSpPr>
          <p:cNvPr id="3" name="Content Placeholder 2"/>
          <p:cNvSpPr>
            <a:spLocks noGrp="1"/>
          </p:cNvSpPr>
          <p:nvPr>
            <p:ph idx="1"/>
          </p:nvPr>
        </p:nvSpPr>
        <p:spPr>
          <a:xfrm>
            <a:off x="304800" y="1143000"/>
            <a:ext cx="8534400" cy="4983163"/>
          </a:xfrm>
        </p:spPr>
        <p:txBody>
          <a:bodyPr/>
          <a:lstStyle/>
          <a:p>
            <a:pPr marL="0" indent="0" algn="ctr">
              <a:buNone/>
            </a:pPr>
            <a:r>
              <a:rPr lang="en-US" dirty="0" smtClean="0"/>
              <a:t>After the teacher reads a book aloud about friendshi</a:t>
            </a:r>
            <a:r>
              <a:rPr lang="en-US" dirty="0"/>
              <a:t>p</a:t>
            </a:r>
            <a:r>
              <a:rPr lang="en-US" dirty="0" smtClean="0"/>
              <a:t>, she directs each child to make a heart for a </a:t>
            </a:r>
            <a:r>
              <a:rPr lang="en-US" dirty="0"/>
              <a:t>friendship wreath. </a:t>
            </a:r>
            <a:r>
              <a:rPr lang="en-US" dirty="0" smtClean="0"/>
              <a:t>As Michael cuts a pink heart from construction paper, he </a:t>
            </a:r>
            <a:r>
              <a:rPr lang="en-US" dirty="0"/>
              <a:t>holds the scissors with his thumb in the top loop, with his middle and ring fingers in the bottom loop, turning/manipulating the scissors as he cuts the paper using his whole arm</a:t>
            </a:r>
            <a:r>
              <a:rPr lang="en-US" dirty="0" smtClean="0"/>
              <a:t>. </a:t>
            </a:r>
            <a:endParaRPr lang="en-US" dirty="0"/>
          </a:p>
        </p:txBody>
      </p:sp>
    </p:spTree>
    <p:extLst>
      <p:ext uri="{BB962C8B-B14F-4D97-AF65-F5344CB8AC3E}">
        <p14:creationId xmlns:p14="http://schemas.microsoft.com/office/powerpoint/2010/main" val="34133850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z="5400" b="1" dirty="0" smtClean="0">
                <a:solidFill>
                  <a:srgbClr val="FFCC00"/>
                </a:solidFill>
              </a:rPr>
              <a:t>Situation 6</a:t>
            </a:r>
            <a:endParaRPr lang="en-US" sz="5400" b="1" dirty="0">
              <a:solidFill>
                <a:srgbClr val="FFCC00"/>
              </a:solidFill>
            </a:endParaRPr>
          </a:p>
        </p:txBody>
      </p:sp>
      <p:sp>
        <p:nvSpPr>
          <p:cNvPr id="3" name="Content Placeholder 2"/>
          <p:cNvSpPr>
            <a:spLocks noGrp="1"/>
          </p:cNvSpPr>
          <p:nvPr>
            <p:ph idx="1"/>
          </p:nvPr>
        </p:nvSpPr>
        <p:spPr>
          <a:xfrm>
            <a:off x="533400" y="1219200"/>
            <a:ext cx="8001000" cy="4906963"/>
          </a:xfrm>
        </p:spPr>
        <p:txBody>
          <a:bodyPr/>
          <a:lstStyle/>
          <a:p>
            <a:pPr marL="0" indent="0" algn="ctr">
              <a:buNone/>
            </a:pPr>
            <a:r>
              <a:rPr lang="en-US" dirty="0" smtClean="0"/>
              <a:t>As Michael makes a heart for the friendship wreath, he </a:t>
            </a:r>
            <a:r>
              <a:rPr lang="en-US" dirty="0"/>
              <a:t>uses the same hand to hold the scissors and the pencil. He manipulates the scissors as he cuts, while twisting and turning his right arm to position the scissors for cutting, rather than using his left hand to move the paper. </a:t>
            </a:r>
          </a:p>
        </p:txBody>
      </p:sp>
    </p:spTree>
    <p:extLst>
      <p:ext uri="{BB962C8B-B14F-4D97-AF65-F5344CB8AC3E}">
        <p14:creationId xmlns:p14="http://schemas.microsoft.com/office/powerpoint/2010/main" val="1550037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z="5400" b="1" dirty="0" smtClean="0">
                <a:solidFill>
                  <a:schemeClr val="accent1">
                    <a:lumMod val="50000"/>
                  </a:schemeClr>
                </a:solidFill>
              </a:rPr>
              <a:t>Skill A</a:t>
            </a:r>
            <a:endParaRPr lang="en-US" sz="5400" b="1" dirty="0">
              <a:solidFill>
                <a:schemeClr val="accent1">
                  <a:lumMod val="50000"/>
                </a:schemeClr>
              </a:solidFill>
            </a:endParaRPr>
          </a:p>
        </p:txBody>
      </p:sp>
      <p:sp>
        <p:nvSpPr>
          <p:cNvPr id="3" name="Content Placeholder 2"/>
          <p:cNvSpPr>
            <a:spLocks noGrp="1"/>
          </p:cNvSpPr>
          <p:nvPr>
            <p:ph idx="1"/>
          </p:nvPr>
        </p:nvSpPr>
        <p:spPr>
          <a:xfrm>
            <a:off x="457200" y="1371600"/>
            <a:ext cx="8229600" cy="4754563"/>
          </a:xfrm>
        </p:spPr>
        <p:txBody>
          <a:bodyPr/>
          <a:lstStyle/>
          <a:p>
            <a:pPr marL="0" indent="0" algn="ctr">
              <a:buNone/>
            </a:pPr>
            <a:r>
              <a:rPr lang="en-US" sz="3600" dirty="0"/>
              <a:t>Uses a fisted grip or palmar grasp to reach, manipulate or hold items (palmar grasp), with whole arm </a:t>
            </a:r>
            <a:r>
              <a:rPr lang="en-US" sz="3600" dirty="0" smtClean="0"/>
              <a:t>movement.</a:t>
            </a:r>
            <a:endParaRPr lang="en-US" sz="3600" dirty="0"/>
          </a:p>
        </p:txBody>
      </p:sp>
    </p:spTree>
    <p:extLst>
      <p:ext uri="{BB962C8B-B14F-4D97-AF65-F5344CB8AC3E}">
        <p14:creationId xmlns:p14="http://schemas.microsoft.com/office/powerpoint/2010/main" val="3520666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800" b="1" dirty="0" smtClean="0">
                <a:solidFill>
                  <a:schemeClr val="accent1">
                    <a:lumMod val="50000"/>
                  </a:schemeClr>
                </a:solidFill>
              </a:rPr>
              <a:t>Performance Descriptors A</a:t>
            </a:r>
            <a:endParaRPr lang="en-US" sz="4800" b="1" dirty="0">
              <a:solidFill>
                <a:schemeClr val="accent1">
                  <a:lumMod val="50000"/>
                </a:schemeClr>
              </a:solidFill>
            </a:endParaRPr>
          </a:p>
        </p:txBody>
      </p:sp>
      <p:sp>
        <p:nvSpPr>
          <p:cNvPr id="3" name="Content Placeholder 2"/>
          <p:cNvSpPr>
            <a:spLocks noGrp="1"/>
          </p:cNvSpPr>
          <p:nvPr>
            <p:ph idx="1"/>
          </p:nvPr>
        </p:nvSpPr>
        <p:spPr>
          <a:xfrm>
            <a:off x="152400" y="1066800"/>
            <a:ext cx="8839200" cy="5059363"/>
          </a:xfrm>
        </p:spPr>
        <p:txBody>
          <a:bodyPr/>
          <a:lstStyle/>
          <a:p>
            <a:pPr marL="177800" indent="-177800">
              <a:spcBef>
                <a:spcPts val="0"/>
              </a:spcBef>
            </a:pPr>
            <a:r>
              <a:rPr lang="en-US" sz="2400" dirty="0"/>
              <a:t>When observed in a variety of settings, Logan grasps objects (e.g., fork, spoon, paintbrush, marker, crayon, pencil, counters) with her entire hand, fingers pointing down or five-finger grip (palmar grasp), using a whole arm movement (shoulder and elbow), resulting in less precise hand control. </a:t>
            </a:r>
            <a:endParaRPr lang="en-US" sz="2400" dirty="0" smtClean="0"/>
          </a:p>
          <a:p>
            <a:pPr marL="177800" indent="-177800">
              <a:spcBef>
                <a:spcPts val="0"/>
              </a:spcBef>
            </a:pPr>
            <a:r>
              <a:rPr lang="en-US" sz="2400" dirty="0" smtClean="0"/>
              <a:t>When </a:t>
            </a:r>
            <a:r>
              <a:rPr lang="en-US" sz="2400" dirty="0"/>
              <a:t>trying to open and close the scissors, Jackson uses both hands, with one hand gripping the top loop and the other hand gripping the bottom loop. </a:t>
            </a:r>
            <a:endParaRPr lang="en-US" sz="2400" dirty="0" smtClean="0"/>
          </a:p>
          <a:p>
            <a:pPr marL="177800" indent="-177800">
              <a:spcBef>
                <a:spcPts val="0"/>
              </a:spcBef>
            </a:pPr>
            <a:r>
              <a:rPr lang="en-US" sz="2400" dirty="0" smtClean="0"/>
              <a:t>While </a:t>
            </a:r>
            <a:r>
              <a:rPr lang="en-US" sz="2400" dirty="0"/>
              <a:t>cutting with scissors, Emily inserts her index finger in one loop of the scissors and her middle finger in the other loop.</a:t>
            </a:r>
          </a:p>
        </p:txBody>
      </p:sp>
    </p:spTree>
    <p:extLst>
      <p:ext uri="{BB962C8B-B14F-4D97-AF65-F5344CB8AC3E}">
        <p14:creationId xmlns:p14="http://schemas.microsoft.com/office/powerpoint/2010/main" val="90057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z="5400" b="1" dirty="0" smtClean="0">
                <a:solidFill>
                  <a:srgbClr val="FF3399"/>
                </a:solidFill>
              </a:rPr>
              <a:t>Skill B</a:t>
            </a:r>
            <a:endParaRPr lang="en-US" sz="5400" b="1" dirty="0">
              <a:solidFill>
                <a:srgbClr val="FF3399"/>
              </a:solidFill>
            </a:endParaRPr>
          </a:p>
        </p:txBody>
      </p:sp>
      <p:sp>
        <p:nvSpPr>
          <p:cNvPr id="3" name="Content Placeholder 2"/>
          <p:cNvSpPr>
            <a:spLocks noGrp="1"/>
          </p:cNvSpPr>
          <p:nvPr>
            <p:ph idx="1"/>
          </p:nvPr>
        </p:nvSpPr>
        <p:spPr>
          <a:xfrm>
            <a:off x="457200" y="1371600"/>
            <a:ext cx="8229600" cy="4754563"/>
          </a:xfrm>
        </p:spPr>
        <p:txBody>
          <a:bodyPr/>
          <a:lstStyle/>
          <a:p>
            <a:pPr marL="0" indent="0" algn="ctr">
              <a:buNone/>
            </a:pPr>
            <a:r>
              <a:rPr lang="en-US" sz="3600" dirty="0"/>
              <a:t>Uses thumb and fingers to manipulate objects (pincer grip), with whole arm movement and increased stability from the shoulder</a:t>
            </a:r>
            <a:r>
              <a:rPr lang="en-US" sz="3600" dirty="0" smtClean="0"/>
              <a:t>.</a:t>
            </a:r>
            <a:endParaRPr lang="en-US" sz="3600" dirty="0"/>
          </a:p>
        </p:txBody>
      </p:sp>
    </p:spTree>
    <p:extLst>
      <p:ext uri="{BB962C8B-B14F-4D97-AF65-F5344CB8AC3E}">
        <p14:creationId xmlns:p14="http://schemas.microsoft.com/office/powerpoint/2010/main" val="1502384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800" b="1" dirty="0" smtClean="0">
                <a:solidFill>
                  <a:srgbClr val="FF3399"/>
                </a:solidFill>
              </a:rPr>
              <a:t>Performance Descriptors B</a:t>
            </a:r>
            <a:endParaRPr lang="en-US" sz="4800" b="1" dirty="0">
              <a:solidFill>
                <a:srgbClr val="FF3399"/>
              </a:solidFill>
            </a:endParaRPr>
          </a:p>
        </p:txBody>
      </p:sp>
      <p:sp>
        <p:nvSpPr>
          <p:cNvPr id="3" name="Content Placeholder 2"/>
          <p:cNvSpPr>
            <a:spLocks noGrp="1"/>
          </p:cNvSpPr>
          <p:nvPr>
            <p:ph idx="1"/>
          </p:nvPr>
        </p:nvSpPr>
        <p:spPr>
          <a:xfrm>
            <a:off x="152400" y="1066800"/>
            <a:ext cx="8839200" cy="5059363"/>
          </a:xfrm>
        </p:spPr>
        <p:txBody>
          <a:bodyPr/>
          <a:lstStyle/>
          <a:p>
            <a:pPr marL="177800" indent="-177800">
              <a:spcBef>
                <a:spcPts val="0"/>
              </a:spcBef>
            </a:pPr>
            <a:r>
              <a:rPr lang="en-US" sz="2400" dirty="0"/>
              <a:t>In a variety of settings, Mateo uses his thumb and fingers (pincer grip) to manipulate or move objects (e.g., fork, spoon, scissors, adaptive scissors, crayon, primary pencils, short pencils, dice, grape, cracker, writing utensil with a tripod grip), with increased stability in shoulder movement resulting in improved finger precision and control. </a:t>
            </a:r>
            <a:endParaRPr lang="en-US" sz="2400" dirty="0" smtClean="0"/>
          </a:p>
          <a:p>
            <a:pPr marL="177800" indent="-177800">
              <a:spcBef>
                <a:spcPts val="0"/>
              </a:spcBef>
            </a:pPr>
            <a:r>
              <a:rPr lang="en-US" sz="2400" dirty="0" smtClean="0"/>
              <a:t>Tripod </a:t>
            </a:r>
            <a:r>
              <a:rPr lang="en-US" sz="2400" dirty="0"/>
              <a:t>grip: When buttoning, zipping, and snapping her winter jacket, Francesca uses her thumb and fingers with increased stability in shoulder movement, resulting in improved finger precision and control.</a:t>
            </a:r>
          </a:p>
        </p:txBody>
      </p:sp>
    </p:spTree>
    <p:extLst>
      <p:ext uri="{BB962C8B-B14F-4D97-AF65-F5344CB8AC3E}">
        <p14:creationId xmlns:p14="http://schemas.microsoft.com/office/powerpoint/2010/main" val="675749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z="5400" b="1" dirty="0" smtClean="0">
                <a:solidFill>
                  <a:srgbClr val="92D050"/>
                </a:solidFill>
              </a:rPr>
              <a:t>Skill C</a:t>
            </a:r>
            <a:endParaRPr lang="en-US" sz="5400" b="1" dirty="0">
              <a:solidFill>
                <a:srgbClr val="92D050"/>
              </a:solidFill>
            </a:endParaRPr>
          </a:p>
        </p:txBody>
      </p:sp>
      <p:sp>
        <p:nvSpPr>
          <p:cNvPr id="3" name="Content Placeholder 2"/>
          <p:cNvSpPr>
            <a:spLocks noGrp="1"/>
          </p:cNvSpPr>
          <p:nvPr>
            <p:ph idx="1"/>
          </p:nvPr>
        </p:nvSpPr>
        <p:spPr>
          <a:xfrm>
            <a:off x="457200" y="1371600"/>
            <a:ext cx="8229600" cy="4754563"/>
          </a:xfrm>
        </p:spPr>
        <p:txBody>
          <a:bodyPr/>
          <a:lstStyle/>
          <a:p>
            <a:pPr marL="0" indent="0" algn="ctr">
              <a:buNone/>
            </a:pPr>
            <a:r>
              <a:rPr lang="en-US" sz="3600" dirty="0"/>
              <a:t>Uses refined wrist and finger movement, beginning to transfer control of movement from the shoulder to the elbow</a:t>
            </a:r>
            <a:r>
              <a:rPr lang="en-US" sz="3600" dirty="0" smtClean="0"/>
              <a:t>.</a:t>
            </a:r>
            <a:endParaRPr lang="en-US" sz="3600" dirty="0"/>
          </a:p>
        </p:txBody>
      </p:sp>
    </p:spTree>
    <p:extLst>
      <p:ext uri="{BB962C8B-B14F-4D97-AF65-F5344CB8AC3E}">
        <p14:creationId xmlns:p14="http://schemas.microsoft.com/office/powerpoint/2010/main" val="2891180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800" b="1" dirty="0" smtClean="0">
                <a:solidFill>
                  <a:srgbClr val="92D050"/>
                </a:solidFill>
              </a:rPr>
              <a:t>Performance Descriptors C</a:t>
            </a:r>
            <a:endParaRPr lang="en-US" sz="4800" b="1" dirty="0">
              <a:solidFill>
                <a:srgbClr val="92D050"/>
              </a:solidFill>
            </a:endParaRPr>
          </a:p>
        </p:txBody>
      </p:sp>
      <p:sp>
        <p:nvSpPr>
          <p:cNvPr id="3" name="Content Placeholder 2"/>
          <p:cNvSpPr>
            <a:spLocks noGrp="1"/>
          </p:cNvSpPr>
          <p:nvPr>
            <p:ph idx="1"/>
          </p:nvPr>
        </p:nvSpPr>
        <p:spPr>
          <a:xfrm>
            <a:off x="152400" y="1066800"/>
            <a:ext cx="8839200" cy="5059363"/>
          </a:xfrm>
        </p:spPr>
        <p:txBody>
          <a:bodyPr/>
          <a:lstStyle/>
          <a:p>
            <a:pPr marL="182880" indent="-177800">
              <a:spcBef>
                <a:spcPts val="0"/>
              </a:spcBef>
            </a:pPr>
            <a:r>
              <a:rPr lang="en-US" sz="2100" dirty="0"/>
              <a:t>Santiago uses precise finger movement (isolated control of each finger) in a variety of settings, such as when using writing and drawing utensils, building with Lego® toys, tearing paper, picking up </a:t>
            </a:r>
            <a:r>
              <a:rPr lang="en-US" sz="2100" dirty="0" smtClean="0"/>
              <a:t>coins</a:t>
            </a:r>
            <a:r>
              <a:rPr lang="en-US" sz="2100" dirty="0"/>
              <a:t>, </a:t>
            </a:r>
            <a:r>
              <a:rPr lang="en-US" sz="2100" dirty="0" smtClean="0"/>
              <a:t>or </a:t>
            </a:r>
            <a:r>
              <a:rPr lang="en-US" sz="2100" dirty="0"/>
              <a:t>picking up laces of a shoe. Manipulation is controlled and stabilized from the wrist through fingers, allowing for greater accuracy. </a:t>
            </a:r>
            <a:endParaRPr lang="en-US" sz="2100" dirty="0" smtClean="0"/>
          </a:p>
          <a:p>
            <a:pPr marL="182880" indent="-177800">
              <a:spcBef>
                <a:spcPts val="0"/>
              </a:spcBef>
            </a:pPr>
            <a:r>
              <a:rPr lang="en-US" sz="2100" dirty="0" smtClean="0"/>
              <a:t>When </a:t>
            </a:r>
            <a:r>
              <a:rPr lang="en-US" sz="2100" dirty="0"/>
              <a:t>helping his classmate button, zip, and snap his </a:t>
            </a:r>
            <a:r>
              <a:rPr lang="en-US" sz="2100" dirty="0" err="1"/>
              <a:t>bookbag</a:t>
            </a:r>
            <a:r>
              <a:rPr lang="en-US" sz="2100" dirty="0"/>
              <a:t>, Anthony uses precise finger movement (isolated control of each finger). Manipulation is controlled and stabilized from the wrist through fingers, allowing for greater accuracy. </a:t>
            </a:r>
            <a:endParaRPr lang="en-US" sz="2100" dirty="0" smtClean="0"/>
          </a:p>
          <a:p>
            <a:pPr marL="182880" indent="-177800">
              <a:spcBef>
                <a:spcPts val="0"/>
              </a:spcBef>
            </a:pPr>
            <a:r>
              <a:rPr lang="en-US" sz="2100" dirty="0" smtClean="0"/>
              <a:t>As </a:t>
            </a:r>
            <a:r>
              <a:rPr lang="en-US" sz="2100" dirty="0"/>
              <a:t>Joshua uses scissors, his thumb is in the top loop, and his index finger (or multiple fingers) are in the bottom loop. His elbow is away from his body and elevated, using his whole arm to cut.</a:t>
            </a:r>
          </a:p>
        </p:txBody>
      </p:sp>
    </p:spTree>
    <p:extLst>
      <p:ext uri="{BB962C8B-B14F-4D97-AF65-F5344CB8AC3E}">
        <p14:creationId xmlns:p14="http://schemas.microsoft.com/office/powerpoint/2010/main" val="2766807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z="5400" b="1" dirty="0" smtClean="0">
                <a:solidFill>
                  <a:srgbClr val="7030A0"/>
                </a:solidFill>
              </a:rPr>
              <a:t>Skill D</a:t>
            </a:r>
            <a:endParaRPr lang="en-US" sz="5400" b="1" dirty="0">
              <a:solidFill>
                <a:srgbClr val="7030A0"/>
              </a:solidFill>
            </a:endParaRPr>
          </a:p>
        </p:txBody>
      </p:sp>
      <p:sp>
        <p:nvSpPr>
          <p:cNvPr id="3" name="Content Placeholder 2"/>
          <p:cNvSpPr>
            <a:spLocks noGrp="1"/>
          </p:cNvSpPr>
          <p:nvPr>
            <p:ph idx="1"/>
          </p:nvPr>
        </p:nvSpPr>
        <p:spPr>
          <a:xfrm>
            <a:off x="457200" y="1371600"/>
            <a:ext cx="8229600" cy="4754563"/>
          </a:xfrm>
        </p:spPr>
        <p:txBody>
          <a:bodyPr/>
          <a:lstStyle/>
          <a:p>
            <a:pPr marL="0" indent="0" algn="ctr">
              <a:buNone/>
            </a:pPr>
            <a:r>
              <a:rPr lang="en-US" sz="3600" dirty="0"/>
              <a:t>Uses hands with minimal elbow movement and primary control from wrist and fingers.</a:t>
            </a:r>
          </a:p>
        </p:txBody>
      </p:sp>
    </p:spTree>
    <p:extLst>
      <p:ext uri="{BB962C8B-B14F-4D97-AF65-F5344CB8AC3E}">
        <p14:creationId xmlns:p14="http://schemas.microsoft.com/office/powerpoint/2010/main" val="1802609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800" b="1" dirty="0" smtClean="0">
                <a:solidFill>
                  <a:srgbClr val="7030A0"/>
                </a:solidFill>
              </a:rPr>
              <a:t>Performance Descriptors D</a:t>
            </a:r>
            <a:endParaRPr lang="en-US" sz="4800" b="1" dirty="0">
              <a:solidFill>
                <a:srgbClr val="7030A0"/>
              </a:solidFill>
            </a:endParaRPr>
          </a:p>
        </p:txBody>
      </p:sp>
      <p:sp>
        <p:nvSpPr>
          <p:cNvPr id="3" name="Content Placeholder 2"/>
          <p:cNvSpPr>
            <a:spLocks noGrp="1"/>
          </p:cNvSpPr>
          <p:nvPr>
            <p:ph idx="1"/>
          </p:nvPr>
        </p:nvSpPr>
        <p:spPr>
          <a:xfrm>
            <a:off x="228600" y="1066800"/>
            <a:ext cx="8839200" cy="5059363"/>
          </a:xfrm>
        </p:spPr>
        <p:txBody>
          <a:bodyPr/>
          <a:lstStyle/>
          <a:p>
            <a:pPr marL="182880" indent="-177800">
              <a:spcBef>
                <a:spcPts val="0"/>
              </a:spcBef>
            </a:pPr>
            <a:r>
              <a:rPr lang="en-US" sz="2100" dirty="0"/>
              <a:t>Gabrielle uses her thumb and fingers to manipulate or move objects (e.g., writing and drawing utensils, building materials, tearing paper, picking up chips or coins, opening a bottle, picking up a shoelace) in a variety of settings (e.g., writing, drawing, coloring, buttoning, zipping, snapping). Her wrist and fingers move together as a unit with less movement from the shoulder. When writing or drawing, her fingers appear still and close together, resulting in improved efficiency (thus, investing minimal time and effort). </a:t>
            </a:r>
            <a:endParaRPr lang="en-US" sz="2100" dirty="0" smtClean="0"/>
          </a:p>
          <a:p>
            <a:pPr marL="182880" indent="-177800">
              <a:spcBef>
                <a:spcPts val="0"/>
              </a:spcBef>
            </a:pPr>
            <a:r>
              <a:rPr lang="en-US" sz="2100" dirty="0" smtClean="0"/>
              <a:t>When </a:t>
            </a:r>
            <a:r>
              <a:rPr lang="en-US" sz="2100" dirty="0"/>
              <a:t>using scissors, Caleb places his thumb in the top loop and his middle finger (or ring finger, depending on size of loop) in the bottom loop. He uses his index finger along the bottom of the blade for stabilization. Sometimes his elbow is close to his body, and his shoulder becomes more stable.</a:t>
            </a:r>
          </a:p>
        </p:txBody>
      </p:sp>
    </p:spTree>
    <p:extLst>
      <p:ext uri="{BB962C8B-B14F-4D97-AF65-F5344CB8AC3E}">
        <p14:creationId xmlns:p14="http://schemas.microsoft.com/office/powerpoint/2010/main" val="3323569022"/>
      </p:ext>
    </p:extLst>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4239</TotalTime>
  <Words>1278</Words>
  <Application>Microsoft Office PowerPoint</Application>
  <PresentationFormat>On-screen Show (4:3)</PresentationFormat>
  <Paragraphs>56</Paragraphs>
  <Slides>17</Slides>
  <Notes>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Diseño predeterminado</vt:lpstr>
      <vt:lpstr>Kindergarten Entry Assessment</vt:lpstr>
      <vt:lpstr>Skill A</vt:lpstr>
      <vt:lpstr>Performance Descriptors A</vt:lpstr>
      <vt:lpstr>Skill B</vt:lpstr>
      <vt:lpstr>Performance Descriptors B</vt:lpstr>
      <vt:lpstr>Skill C</vt:lpstr>
      <vt:lpstr>Performance Descriptors C</vt:lpstr>
      <vt:lpstr>Skill D</vt:lpstr>
      <vt:lpstr>Performance Descriptors D</vt:lpstr>
      <vt:lpstr>Skill E</vt:lpstr>
      <vt:lpstr>Performance Descriptors E</vt:lpstr>
      <vt:lpstr>Situation 1</vt:lpstr>
      <vt:lpstr>Situation 2</vt:lpstr>
      <vt:lpstr>Situation 3</vt:lpstr>
      <vt:lpstr>Situation 4</vt:lpstr>
      <vt:lpstr>Situation 5</vt:lpstr>
      <vt:lpstr>Situation 6</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the Vision?</dc:title>
  <dc:creator>Scrinzi</dc:creator>
  <cp:lastModifiedBy>Floyd, Ana</cp:lastModifiedBy>
  <cp:revision>110</cp:revision>
  <cp:lastPrinted>2016-03-16T16:07:58Z</cp:lastPrinted>
  <dcterms:created xsi:type="dcterms:W3CDTF">2014-12-02T00:13:48Z</dcterms:created>
  <dcterms:modified xsi:type="dcterms:W3CDTF">2016-03-16T18:53:30Z</dcterms:modified>
</cp:coreProperties>
</file>